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11" r:id="rId3"/>
    <p:sldId id="357" r:id="rId4"/>
    <p:sldId id="368" r:id="rId5"/>
    <p:sldId id="379" r:id="rId6"/>
    <p:sldId id="358" r:id="rId7"/>
    <p:sldId id="341" r:id="rId8"/>
    <p:sldId id="362" r:id="rId9"/>
    <p:sldId id="367" r:id="rId10"/>
    <p:sldId id="377" r:id="rId11"/>
    <p:sldId id="369" r:id="rId12"/>
    <p:sldId id="375" r:id="rId13"/>
    <p:sldId id="370" r:id="rId14"/>
    <p:sldId id="378" r:id="rId15"/>
    <p:sldId id="371" r:id="rId16"/>
    <p:sldId id="376" r:id="rId17"/>
    <p:sldId id="374" r:id="rId18"/>
    <p:sldId id="372" r:id="rId19"/>
    <p:sldId id="363" r:id="rId20"/>
    <p:sldId id="364" r:id="rId21"/>
    <p:sldId id="36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0"/>
  </p:normalViewPr>
  <p:slideViewPr>
    <p:cSldViewPr>
      <p:cViewPr varScale="1">
        <p:scale>
          <a:sx n="59" d="100"/>
          <a:sy n="59" d="100"/>
        </p:scale>
        <p:origin x="176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99D12-D4C2-41A3-87A4-DFE0774ED01C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D276296-430C-4C29-9CF1-80D76E3A4A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8A5E-337A-44FA-9EDF-0065F2E3532F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A3BB1-D9AA-4DE2-946E-CB051B730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62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15CB-7299-4FA1-B762-18725B80FFC5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AD5F2-3323-4B32-9366-C1A68CC40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16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277D-A7AC-4669-A616-0B5C4BB21753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AAFF-2AC5-4056-9C2A-965F0A431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0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E2E0C2-D19F-4A6C-B799-DE267D8D5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41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4FA64-BAB4-48B1-A98E-E45D510402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55516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41C96-B708-44CF-BBB6-224F7BDFF0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9640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DC96C-4E7E-4034-89CC-C292F5F7AC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1219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6A28-980F-413E-BE29-D548DFEA83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3853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1D3F3-0CD6-4614-9B1E-DB41B9011E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19774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47C75-193D-46B8-9CB5-FDD2860D6F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26250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029A7-6B2D-459E-BAFF-37888F1300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8393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804C-25E2-4040-81AC-2AD953FEB504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A7B-334C-48F9-B81B-CFCFEC11D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80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30364-950C-4ED8-BBF6-A10F5E8D72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36865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C16AD-9F44-4672-8608-33C3D1CC8E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06270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E5C31-BCF3-41FE-BCDC-E7F16B31E2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5747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77448-280D-4564-8B1F-72D3D473A6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17156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66C61-DED2-4778-BD71-3878620906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18030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61C25-E6DE-49AA-BA19-5A78D0A2EE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68366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712" y="274639"/>
            <a:ext cx="823057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50C635-685D-40B9-93BF-BD2673AE1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95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5711-C7CD-4332-AA1A-458B342A94DC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71AD6-42C5-42C4-A420-2828A80F2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5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45B6-30C7-4092-B202-DB3928837B79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8F5ED-2B6E-41F3-A6EA-3E7D2137E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81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82F8-A048-484D-AD03-A34B59429CF9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CB510-E89A-4AFE-B340-D28FF0441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1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FEA5-B525-43B8-B864-27A877D48846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A86C1-404B-4354-8D7B-4FE5695E3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44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0CA1-5CB8-4986-8D9E-28EDBFDC463C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B6BA7-F5C3-4DC1-B00F-AD5C97637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55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BFEE-4869-4ADC-AA6B-136D3C2CA4B4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BF682-868B-4984-8B23-FFCB76F8D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52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406D-D40F-4A66-81ED-88B78ED5F300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2BE04-BDF4-4CE1-BFB3-6D65E2B1A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6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8BE4B-D906-4001-8DCE-597EB4FE5B3C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FF006F-F30A-459C-8804-D82B38A5F4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61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vi-VN">
                <a:solidFill>
                  <a:srgbClr val="000000"/>
                </a:solidFill>
              </a:endParaRPr>
            </a:p>
          </p:txBody>
        </p:sp>
      </p:grpSp>
      <p:pic>
        <p:nvPicPr>
          <p:cNvPr id="2051" name="Picture 26" descr="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704D2305-ADB4-4423-B6E1-A840B0E1E9F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6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1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85852" y="2428868"/>
            <a:ext cx="6929486" cy="1357322"/>
          </a:xfrm>
          <a:prstGeom prst="roundRect">
            <a:avLst/>
          </a:prstGeom>
          <a:ln w="28575"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3200" dirty="0"/>
          </a:p>
        </p:txBody>
      </p:sp>
      <p:pic>
        <p:nvPicPr>
          <p:cNvPr id="5126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55721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642938"/>
            <a:ext cx="5572125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HEET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268913"/>
            <a:ext cx="323532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53490" y="2362200"/>
            <a:ext cx="6224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pic>
        <p:nvPicPr>
          <p:cNvPr id="5130" name="Picture 12" descr="blumenpflanzen042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854075"/>
            <a:ext cx="11144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blumenpflanzen111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41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 descr="blumenpflanzen10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214938"/>
            <a:ext cx="1295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orizontal Scroll 14"/>
          <p:cNvSpPr/>
          <p:nvPr/>
        </p:nvSpPr>
        <p:spPr>
          <a:xfrm>
            <a:off x="457200" y="3505200"/>
            <a:ext cx="7848600" cy="1981200"/>
          </a:xfrm>
          <a:prstGeom prst="horizont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36: QUẦN THỂ SINH VẬT VÀ MỐI QUAN HỆ GIỮA CÁC CÁ THỂ TRONG QUẦN THỂ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16075"/>
            <a:ext cx="7620000" cy="822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grpSp>
        <p:nvGrpSpPr>
          <p:cNvPr id="14340" name="Nhóm 3"/>
          <p:cNvGrpSpPr>
            <a:grpSpLocks/>
          </p:cNvGrpSpPr>
          <p:nvPr/>
        </p:nvGrpSpPr>
        <p:grpSpPr bwMode="auto">
          <a:xfrm>
            <a:off x="125413" y="84138"/>
            <a:ext cx="8789987" cy="1266825"/>
            <a:chOff x="126063" y="83958"/>
            <a:chExt cx="8789337" cy="126715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"/>
              <a:ext cx="8588078" cy="1198713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2" descr="E:\HINH NEN\Hinh nen\images (17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063" y="83958"/>
              <a:ext cx="1626537" cy="1211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7"/>
            <p:cNvSpPr/>
            <p:nvPr/>
          </p:nvSpPr>
          <p:spPr>
            <a:xfrm>
              <a:off x="914400" y="228600"/>
              <a:ext cx="8001000" cy="1077218"/>
            </a:xfrm>
            <a:prstGeom prst="rect">
              <a:avLst/>
            </a:prstGeom>
            <a:ln w="38100">
              <a:noFill/>
              <a:prstDash val="sysDot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3" name="Hộp Văn bản 2"/>
          <p:cNvSpPr txBox="1"/>
          <p:nvPr/>
        </p:nvSpPr>
        <p:spPr>
          <a:xfrm>
            <a:off x="949568" y="2971800"/>
            <a:ext cx="7432431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1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/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quan tu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1259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sw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76200"/>
            <a:ext cx="44497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ay%20t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8991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352800" y="6351588"/>
            <a:ext cx="2362200" cy="506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430713" y="2667000"/>
            <a:ext cx="1341437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00188"/>
            <a:ext cx="8494713" cy="5638800"/>
          </a:xfrm>
        </p:spPr>
        <p:txBody>
          <a:bodyPr/>
          <a:lstStyle/>
          <a:p>
            <a:pPr marL="468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68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68000" indent="-540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8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Ý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68000" indent="-540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8000" indent="-540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540000" eaLnBrk="1" hangingPunct="1">
              <a:lnSpc>
                <a:spcPct val="150000"/>
              </a:lnSpc>
              <a:buFontTx/>
              <a:buNone/>
              <a:defRPr/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00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6387" name="Tiêu đề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grpSp>
        <p:nvGrpSpPr>
          <p:cNvPr id="16388" name="Nhóm 6"/>
          <p:cNvGrpSpPr>
            <a:grpSpLocks/>
          </p:cNvGrpSpPr>
          <p:nvPr/>
        </p:nvGrpSpPr>
        <p:grpSpPr bwMode="auto">
          <a:xfrm>
            <a:off x="125413" y="84138"/>
            <a:ext cx="8789987" cy="1266825"/>
            <a:chOff x="126063" y="83958"/>
            <a:chExt cx="8789337" cy="126715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"/>
              <a:ext cx="8588078" cy="1198713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2" descr="E:\HINH NEN\Hinh nen\images (17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063" y="83958"/>
              <a:ext cx="1626537" cy="1211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ctangle 7"/>
            <p:cNvSpPr/>
            <p:nvPr/>
          </p:nvSpPr>
          <p:spPr>
            <a:xfrm>
              <a:off x="914400" y="228600"/>
              <a:ext cx="8001000" cy="1077218"/>
            </a:xfrm>
            <a:prstGeom prst="rect">
              <a:avLst/>
            </a:prstGeom>
            <a:ln w="38100">
              <a:noFill/>
              <a:prstDash val="sysDot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93725" y="1651000"/>
            <a:ext cx="8229600" cy="4525963"/>
          </a:xfrm>
        </p:spPr>
        <p:txBody>
          <a:bodyPr/>
          <a:lstStyle/>
          <a:p>
            <a:pPr indent="-46800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800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800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800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/>
              <a:t>	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it-IT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17411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grpSp>
        <p:nvGrpSpPr>
          <p:cNvPr id="17412" name="Nhóm 4"/>
          <p:cNvGrpSpPr>
            <a:grpSpLocks/>
          </p:cNvGrpSpPr>
          <p:nvPr/>
        </p:nvGrpSpPr>
        <p:grpSpPr bwMode="auto">
          <a:xfrm>
            <a:off x="125413" y="84138"/>
            <a:ext cx="8789987" cy="1266825"/>
            <a:chOff x="126063" y="83958"/>
            <a:chExt cx="8789337" cy="126715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"/>
              <a:ext cx="8588078" cy="1198713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2" descr="E:\HINH NEN\Hinh nen\images (17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063" y="83958"/>
              <a:ext cx="1626537" cy="1211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914400" y="228600"/>
              <a:ext cx="8001000" cy="1077218"/>
            </a:xfrm>
            <a:prstGeom prst="rect">
              <a:avLst/>
            </a:prstGeom>
            <a:ln w="38100">
              <a:noFill/>
              <a:prstDash val="sysDot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569913" y="18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hệ hỗ trợ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Quan hệ cạnh tranh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Điều kiện xảy ra cạnh tranh: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Khi mật độ cá thể của quần thể tăng lên quá cao.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- Nguồn sống của môi trường không cung cấp đủ cho mọi cá thể trong quần thể.</a:t>
            </a:r>
          </a:p>
          <a:p>
            <a:pPr eaLnBrk="1" hangingPunct="1">
              <a:buFontTx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8435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grpSp>
        <p:nvGrpSpPr>
          <p:cNvPr id="18436" name="Nhóm 5"/>
          <p:cNvGrpSpPr>
            <a:grpSpLocks/>
          </p:cNvGrpSpPr>
          <p:nvPr/>
        </p:nvGrpSpPr>
        <p:grpSpPr bwMode="auto">
          <a:xfrm>
            <a:off x="125413" y="84138"/>
            <a:ext cx="8789987" cy="1266825"/>
            <a:chOff x="126063" y="83958"/>
            <a:chExt cx="8789337" cy="12671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"/>
              <a:ext cx="8588078" cy="1198713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2" descr="E:\HINH NEN\Hinh nen\images (17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063" y="83958"/>
              <a:ext cx="1626537" cy="1211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ectangle 7"/>
            <p:cNvSpPr/>
            <p:nvPr/>
          </p:nvSpPr>
          <p:spPr>
            <a:xfrm>
              <a:off x="914400" y="228600"/>
              <a:ext cx="8001000" cy="1077218"/>
            </a:xfrm>
            <a:prstGeom prst="rect">
              <a:avLst/>
            </a:prstGeom>
            <a:ln w="38100">
              <a:noFill/>
              <a:prstDash val="sysDot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3-BD%20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0050"/>
            <a:ext cx="65532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124200" y="6351588"/>
            <a:ext cx="2552700" cy="506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Nhóm cây bạch đàn</a:t>
            </a:r>
          </a:p>
        </p:txBody>
      </p:sp>
      <p:grpSp>
        <p:nvGrpSpPr>
          <p:cNvPr id="19460" name="Nhóm 9"/>
          <p:cNvGrpSpPr>
            <a:grpSpLocks/>
          </p:cNvGrpSpPr>
          <p:nvPr/>
        </p:nvGrpSpPr>
        <p:grpSpPr bwMode="auto">
          <a:xfrm>
            <a:off x="125413" y="84138"/>
            <a:ext cx="8789987" cy="1266825"/>
            <a:chOff x="126063" y="83958"/>
            <a:chExt cx="8789337" cy="126715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52400"/>
              <a:ext cx="8588078" cy="1198713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2" descr="E:\HINH NEN\Hinh nen\images (17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063" y="83958"/>
              <a:ext cx="1626537" cy="1211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ctangle 7"/>
            <p:cNvSpPr/>
            <p:nvPr/>
          </p:nvSpPr>
          <p:spPr>
            <a:xfrm>
              <a:off x="914400" y="228600"/>
              <a:ext cx="8001000" cy="1077218"/>
            </a:xfrm>
            <a:prstGeom prst="rect">
              <a:avLst/>
            </a:prstGeom>
            <a:ln w="38100">
              <a:noFill/>
              <a:prstDash val="sysDot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57350"/>
            <a:ext cx="39020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2(1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657350"/>
            <a:ext cx="4572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2. Quan hệ cạnh tranh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34975" y="5706437"/>
            <a:ext cx="4229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thịt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ô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đực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257800" y="5613400"/>
            <a:ext cx="35052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Qu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ần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th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ể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c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á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Edriolychnus schmidti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Cá đực kí sinh trên cá cái</a:t>
            </a:r>
            <a:endParaRPr lang="vi-VN" alt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8588078" cy="119871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E:\HINH NEN\Hinh nen\images (1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063" y="83958"/>
            <a:ext cx="1626537" cy="1211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914400" y="228600"/>
            <a:ext cx="8001000" cy="1077218"/>
          </a:xfrm>
          <a:prstGeom prst="rect">
            <a:avLst/>
          </a:prstGeom>
          <a:ln w="38100">
            <a:noFill/>
            <a:prstDash val="sysDot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  <p:bldP spid="563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93725" y="1651000"/>
            <a:ext cx="8229600" cy="4525963"/>
          </a:xfrm>
        </p:spPr>
        <p:txBody>
          <a:bodyPr/>
          <a:lstStyle/>
          <a:p>
            <a:pPr indent="-46800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800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800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46800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46800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it-IT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trì mật độ cá thể phù hợp 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quần thể, đảm bảo sự tồn tại và thúc đẩy quần thể phát triển.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21507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grpSp>
        <p:nvGrpSpPr>
          <p:cNvPr id="21508" name="Nhóm 4"/>
          <p:cNvGrpSpPr>
            <a:grpSpLocks/>
          </p:cNvGrpSpPr>
          <p:nvPr/>
        </p:nvGrpSpPr>
        <p:grpSpPr bwMode="auto">
          <a:xfrm>
            <a:off x="125413" y="84138"/>
            <a:ext cx="8789987" cy="1266825"/>
            <a:chOff x="126063" y="83958"/>
            <a:chExt cx="8789337" cy="126715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"/>
              <a:ext cx="8588078" cy="1198713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2" descr="E:\HINH NEN\Hinh nen\images (17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063" y="83958"/>
              <a:ext cx="1626537" cy="1211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914400" y="228600"/>
              <a:ext cx="8001000" cy="1077218"/>
            </a:xfrm>
            <a:prstGeom prst="rect">
              <a:avLst/>
            </a:prstGeom>
            <a:ln w="38100">
              <a:noFill/>
              <a:prstDash val="sysDot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3429000"/>
            <a:ext cx="8229600" cy="533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B. Các con cá cùng ao.</a:t>
            </a:r>
          </a:p>
        </p:txBody>
      </p:sp>
      <p:sp>
        <p:nvSpPr>
          <p:cNvPr id="22531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4191000"/>
            <a:ext cx="8229600" cy="6096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C. Các con ong mật cùng tổ.</a:t>
            </a:r>
          </a:p>
        </p:txBody>
      </p:sp>
      <p:sp>
        <p:nvSpPr>
          <p:cNvPr id="22532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4953000"/>
            <a:ext cx="8229600" cy="685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D. Các cây thông cùng một rừng.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0" y="838200"/>
            <a:ext cx="9144000" cy="76200"/>
          </a:xfrm>
          <a:prstGeom prst="line">
            <a:avLst/>
          </a:prstGeom>
          <a:noFill/>
          <a:ln w="1016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667000" y="2286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CỦNG CỐ</a:t>
            </a:r>
          </a:p>
        </p:txBody>
      </p:sp>
      <p:sp>
        <p:nvSpPr>
          <p:cNvPr id="22535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3429000"/>
            <a:ext cx="8229600" cy="533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B. Các con cá cùng ao.</a:t>
            </a:r>
          </a:p>
        </p:txBody>
      </p:sp>
      <p:sp>
        <p:nvSpPr>
          <p:cNvPr id="22536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4191000"/>
            <a:ext cx="8229600" cy="6096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C. Các con ong mật cùng tổ.</a:t>
            </a:r>
          </a:p>
        </p:txBody>
      </p:sp>
      <p:sp>
        <p:nvSpPr>
          <p:cNvPr id="22537" name="Rectangl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3429000"/>
            <a:ext cx="8229600" cy="533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B. Các con cá cùng ao.</a:t>
            </a:r>
          </a:p>
        </p:txBody>
      </p:sp>
      <p:sp>
        <p:nvSpPr>
          <p:cNvPr id="2253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4953000"/>
            <a:ext cx="8229600" cy="685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D. Các cây thông cùng một rừng.</a:t>
            </a:r>
          </a:p>
        </p:txBody>
      </p:sp>
      <p:sp>
        <p:nvSpPr>
          <p:cNvPr id="22539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4191000"/>
            <a:ext cx="8229600" cy="6096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C. Các con ong mật cùng tổ.</a:t>
            </a:r>
          </a:p>
        </p:txBody>
      </p:sp>
      <p:sp>
        <p:nvSpPr>
          <p:cNvPr id="22540" name="Rectangl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4953000"/>
            <a:ext cx="8229600" cy="685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D. Các cây thông cùng một rừng.</a:t>
            </a:r>
          </a:p>
        </p:txBody>
      </p:sp>
      <p:sp>
        <p:nvSpPr>
          <p:cNvPr id="22541" name="Rectangl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3429000"/>
            <a:ext cx="8229600" cy="533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B. Các con cá cùng ao.</a:t>
            </a:r>
          </a:p>
        </p:txBody>
      </p:sp>
      <p:sp>
        <p:nvSpPr>
          <p:cNvPr id="22542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4191000"/>
            <a:ext cx="8229600" cy="6096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C. Các con ong mật cùng tổ.</a:t>
            </a:r>
          </a:p>
        </p:txBody>
      </p:sp>
      <p:sp>
        <p:nvSpPr>
          <p:cNvPr id="22543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4953000"/>
            <a:ext cx="8229600" cy="685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D. Các cây thông cùng một rừng.</a:t>
            </a:r>
          </a:p>
        </p:txBody>
      </p:sp>
      <p:sp>
        <p:nvSpPr>
          <p:cNvPr id="22544" name="Rectangl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3429000"/>
            <a:ext cx="8229600" cy="533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B. Các con cá cùng ao.</a:t>
            </a:r>
          </a:p>
        </p:txBody>
      </p:sp>
      <p:sp>
        <p:nvSpPr>
          <p:cNvPr id="22545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4191000"/>
            <a:ext cx="8229600" cy="6096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C. Các con ong mật cùng tổ.</a:t>
            </a:r>
          </a:p>
        </p:txBody>
      </p:sp>
      <p:sp>
        <p:nvSpPr>
          <p:cNvPr id="22546" name="Rectangl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4953000"/>
            <a:ext cx="8229600" cy="685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D. Các cây thông cùng một rừng.</a:t>
            </a:r>
          </a:p>
        </p:txBody>
      </p:sp>
      <p:pic>
        <p:nvPicPr>
          <p:cNvPr id="22547" name="Picture 19" descr="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1: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phải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quần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  <a:r>
              <a:rPr lang="en-US" altLang="en-US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49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3400" y="28956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A. Các cỏ gấu cùng bãi.</a:t>
            </a:r>
          </a:p>
        </p:txBody>
      </p:sp>
      <p:sp>
        <p:nvSpPr>
          <p:cNvPr id="22550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2450" y="44196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C. Các con ong mật cùng tổ.</a:t>
            </a:r>
          </a:p>
        </p:txBody>
      </p:sp>
      <p:sp>
        <p:nvSpPr>
          <p:cNvPr id="22551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9600" y="5334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D. Các cây thông cùng một rừng.</a:t>
            </a:r>
          </a:p>
        </p:txBody>
      </p:sp>
      <p:sp>
        <p:nvSpPr>
          <p:cNvPr id="22552" name="Rectangl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37338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B. Các con cá cùng ao.</a:t>
            </a:r>
          </a:p>
        </p:txBody>
      </p:sp>
      <p:sp>
        <p:nvSpPr>
          <p:cNvPr id="22553" name="WordArt 25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2667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143386" name="Rectangl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3733800"/>
            <a:ext cx="4724400" cy="609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B. Các con cá cùng ao.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5791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D. quan hệ tương tác</a:t>
            </a:r>
          </a:p>
        </p:txBody>
      </p:sp>
      <p:sp>
        <p:nvSpPr>
          <p:cNvPr id="144388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5029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C. đấu tranh sinh tồn</a:t>
            </a:r>
          </a:p>
        </p:txBody>
      </p:sp>
      <p:sp>
        <p:nvSpPr>
          <p:cNvPr id="144390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3352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A. quan hệ cạnh tranh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533400" y="1600200"/>
            <a:ext cx="8153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0000FF"/>
                </a:solidFill>
              </a:rPr>
              <a:t>Câu 2: Sự giúp đỡ nhau của các cá thể cùng quần thể trong kiếm ăn, sinh sản hay chống kẻ thù được gọi là</a:t>
            </a:r>
          </a:p>
        </p:txBody>
      </p:sp>
      <p:sp>
        <p:nvSpPr>
          <p:cNvPr id="23559" name="WordArt 8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2667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12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419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B. quan hệ hỗ trợ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579438" y="4191000"/>
            <a:ext cx="685800" cy="6096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6147" name="Title 24"/>
          <p:cNvSpPr>
            <a:spLocks noGrp="1"/>
          </p:cNvSpPr>
          <p:nvPr>
            <p:ph type="title"/>
          </p:nvPr>
        </p:nvSpPr>
        <p:spPr>
          <a:xfrm>
            <a:off x="3143250" y="285750"/>
            <a:ext cx="3516313" cy="563563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 DUNG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5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02544" y="3817144"/>
            <a:ext cx="43576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earth25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4238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earth25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43250"/>
            <a:ext cx="4238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711325" y="1508125"/>
            <a:ext cx="65182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vi-V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  <a:cs typeface="Arial" charset="0"/>
              </a:rPr>
              <a:t>I</a:t>
            </a:r>
            <a:r>
              <a:rPr lang="vi-V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89088" y="3106738"/>
            <a:ext cx="6194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vi-V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63589" y="2045919"/>
            <a:ext cx="476925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ln/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vi-VN" sz="2400" b="1" dirty="0">
              <a:ln/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9451" y="3740753"/>
            <a:ext cx="334739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endParaRPr lang="en-US" sz="2400" b="1" dirty="0">
              <a:ln/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dirty="0">
              <a:ln/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5" name="Group 5"/>
          <p:cNvGrpSpPr>
            <a:grpSpLocks/>
          </p:cNvGrpSpPr>
          <p:nvPr/>
        </p:nvGrpSpPr>
        <p:grpSpPr bwMode="auto">
          <a:xfrm>
            <a:off x="1219200" y="158750"/>
            <a:ext cx="7916863" cy="1174750"/>
            <a:chOff x="838200" y="158430"/>
            <a:chExt cx="8386570" cy="117583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228600"/>
              <a:ext cx="6324600" cy="8382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4" descr="http://preview.turbosquid.com/Preview/2010/12/02__12_12_00/cell002.jpgdb592ff0-424d-432d-bdae-404840c8cce4Larg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429860">
              <a:off x="6975005" y="172014"/>
              <a:ext cx="1024460" cy="10244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 descr="http://imgc.allpostersimages.com/images/P-473-488-90/64/6476/F6F6100Z/posters/nucleus-medical-art-this-3d-illustration-shows-the-components-of-a-typical-animal-cell-includng-the-nucleu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168476">
              <a:off x="7658090" y="158430"/>
              <a:ext cx="1566680" cy="11758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" name="Picture 2" descr="E:\HINH NEN\Hinh nen\images (1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548" y="0"/>
            <a:ext cx="1626537" cy="1211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803311" y="331466"/>
            <a:ext cx="4854712" cy="646331"/>
          </a:xfrm>
          <a:prstGeom prst="rect">
            <a:avLst/>
          </a:prstGeom>
          <a:ln w="38100">
            <a:noFill/>
            <a:prstDash val="sysDot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+mn-cs"/>
              </a:rPr>
              <a:t>Nội</a:t>
            </a:r>
            <a:r>
              <a:rPr lang="en-US" sz="36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+mn-cs"/>
              </a:rPr>
              <a:t> dung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000" y="5715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D. Có thiên tai.</a:t>
            </a:r>
          </a:p>
        </p:txBody>
      </p:sp>
      <p:sp>
        <p:nvSpPr>
          <p:cNvPr id="2458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000" y="480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C. </a:t>
            </a:r>
            <a:r>
              <a:rPr lang="en-US" altLang="en-US" sz="3200"/>
              <a:t>Xuất hiện kẻ thù</a:t>
            </a:r>
          </a:p>
        </p:txBody>
      </p:sp>
      <p:sp>
        <p:nvSpPr>
          <p:cNvPr id="2458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000" y="3810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B. Có nhiều cá thể.</a:t>
            </a:r>
            <a:r>
              <a:rPr lang="en-US" alt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582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29718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A. Nguồn sống thiếu.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62000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00FF"/>
                </a:solidFill>
              </a:rPr>
              <a:t>Câu</a:t>
            </a:r>
            <a:r>
              <a:rPr lang="en-US" altLang="en-US" sz="3200" dirty="0">
                <a:solidFill>
                  <a:srgbClr val="0000FF"/>
                </a:solidFill>
              </a:rPr>
              <a:t> 3: </a:t>
            </a:r>
            <a:r>
              <a:rPr lang="en-US" altLang="en-US" sz="3200" dirty="0" err="1">
                <a:solidFill>
                  <a:srgbClr val="0000FF"/>
                </a:solidFill>
              </a:rPr>
              <a:t>Sự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cạnh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tranh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cùng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loài</a:t>
            </a:r>
            <a:r>
              <a:rPr lang="en-US" altLang="en-US" sz="3200" dirty="0">
                <a:solidFill>
                  <a:srgbClr val="0000FF"/>
                </a:solidFill>
              </a:rPr>
              <a:t> ở </a:t>
            </a:r>
            <a:r>
              <a:rPr lang="en-US" altLang="en-US" sz="3200" dirty="0" err="1">
                <a:solidFill>
                  <a:srgbClr val="0000FF"/>
                </a:solidFill>
              </a:rPr>
              <a:t>quần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thể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diễn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ra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mạnh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nhất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khi</a:t>
            </a:r>
            <a:r>
              <a:rPr lang="en-US" altLang="en-US" sz="3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2667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145417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2971800"/>
            <a:ext cx="4495800" cy="609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A. Nguồn sống thiếu.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7171" name="Picture 4" descr="Microrasbora%20s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0"/>
            <a:ext cx="4305300" cy="2768600"/>
          </a:xfrm>
          <a:noFill/>
        </p:spPr>
      </p:pic>
      <p:pic>
        <p:nvPicPr>
          <p:cNvPr id="7172" name="Picture 4" descr="ecosystem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2863"/>
            <a:ext cx="45720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9"/>
          <p:cNvGrpSpPr>
            <a:grpSpLocks/>
          </p:cNvGrpSpPr>
          <p:nvPr/>
        </p:nvGrpSpPr>
        <p:grpSpPr bwMode="auto">
          <a:xfrm>
            <a:off x="114300" y="2701925"/>
            <a:ext cx="4533900" cy="4156075"/>
            <a:chOff x="155" y="987"/>
            <a:chExt cx="2340" cy="3312"/>
          </a:xfrm>
        </p:grpSpPr>
        <p:pic>
          <p:nvPicPr>
            <p:cNvPr id="7178" name="Picture 3" descr="lemon-scented%20gum%20tree-7219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87"/>
              <a:ext cx="2340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85" y="3735"/>
              <a:ext cx="2104" cy="3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419725" y="60325"/>
            <a:ext cx="2971800" cy="4619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1143000" y="76200"/>
            <a:ext cx="2590800" cy="523875"/>
          </a:xfrm>
          <a:prstGeom prst="rect">
            <a:avLst/>
          </a:prstGeom>
          <a:solidFill>
            <a:srgbClr val="08A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trên đồng cỏ</a:t>
            </a:r>
          </a:p>
        </p:txBody>
      </p:sp>
      <p:pic>
        <p:nvPicPr>
          <p:cNvPr id="7176" name="Picture 4" descr="trâ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463800"/>
            <a:ext cx="432911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4657725" y="6149975"/>
            <a:ext cx="4229100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88078" cy="119871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E:\HINH NEN\Hinh nen\images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63" y="83958"/>
            <a:ext cx="1626537" cy="1211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219200" y="228600"/>
            <a:ext cx="8001000" cy="1077218"/>
          </a:xfrm>
          <a:prstGeom prst="rect">
            <a:avLst/>
          </a:prstGeom>
          <a:ln w="38100">
            <a:noFill/>
            <a:prstDash val="sysDot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THỂ VÀ QUÁ TRÌNH HÌNH THÀNH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THỂ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609600" y="14478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thể sinh vật</a:t>
            </a:r>
          </a:p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Dấu hiệu nhận biết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685800" y="25146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dấu hiệu để nhận biết một nhóm cá thể là quần thể?</a:t>
            </a:r>
          </a:p>
        </p:txBody>
      </p:sp>
      <p:pic>
        <p:nvPicPr>
          <p:cNvPr id="8199" name="Picture 16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0" y="3184525"/>
          <a:ext cx="7010400" cy="2987675"/>
        </p:xfrm>
        <a:graphic>
          <a:graphicData uri="http://schemas.openxmlformats.org/drawingml/2006/table">
            <a:tbl>
              <a:tblPr/>
              <a:tblGrid>
                <a:gridCol w="70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7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3429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429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4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hiệu nhận biết quần thể: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3429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 cá thể cùng loài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3429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 lượng cá thể đủ lớn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3429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Cùng sống trong khoảng thời gian xác định, không gian nhất định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3429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khả năng sinh sản và tạo ra hậu thế</a:t>
                      </a: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88078" cy="119871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E:\HINH NEN\Hinh nen\images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63" y="83958"/>
            <a:ext cx="1626537" cy="1211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219200" y="228600"/>
            <a:ext cx="8001000" cy="1077218"/>
          </a:xfrm>
          <a:prstGeom prst="rect">
            <a:avLst/>
          </a:prstGeom>
          <a:ln w="38100">
            <a:noFill/>
            <a:prstDash val="sysDot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THỂ VÀ QUÁ TRÌNH HÌNH THÀNH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THỂ</a:t>
            </a: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609600" y="14478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thể sinh vật</a:t>
            </a:r>
          </a:p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Khái niệm</a:t>
            </a:r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838200" y="3048000"/>
            <a:ext cx="754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3" name="Picture 16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5" name="Group 39"/>
          <p:cNvGraphicFramePr>
            <a:graphicFrameLocks noGrp="1"/>
          </p:cNvGraphicFramePr>
          <p:nvPr>
            <p:ph/>
          </p:nvPr>
        </p:nvGraphicFramePr>
        <p:xfrm>
          <a:off x="214313" y="1454150"/>
          <a:ext cx="8763000" cy="5403850"/>
        </p:xfrm>
        <a:graphic>
          <a:graphicData uri="http://schemas.openxmlformats.org/drawingml/2006/table">
            <a:tbl>
              <a:tblPr/>
              <a:tblGrid>
                <a:gridCol w="534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Ví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dụ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anchor="ctr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Quần thể sinh vật</a:t>
                      </a:r>
                    </a:p>
                  </a:txBody>
                  <a:tcPr marL="70338" marR="70338" anchor="ctr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Không phải QTSV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anchor="ctr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1.Tập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rắn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hổ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mang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cú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mèo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lợn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rừng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vườn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quốc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Côn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Đảo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9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Rừng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thông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nhựa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phân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bố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tại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vùng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núi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phía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Việt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Nam</a:t>
                      </a: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3.Tập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An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Hải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Côn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Đảo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, BRVT</a:t>
                      </a: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1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4.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Tập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gà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trống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gà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mái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lồng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5.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Tập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ong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thợ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tổ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ong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6.Tập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thể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chuột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sống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lúa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338" marR="70338" horzOverflow="overflow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7391400" y="255905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7467600" y="39624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5562600" y="614045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5334000" y="34290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7467600" y="46482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88078" cy="119871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E:\HINH NEN\Hinh nen\images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63" y="83958"/>
            <a:ext cx="1626537" cy="1211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219200" y="228600"/>
            <a:ext cx="8001000" cy="1077218"/>
          </a:xfrm>
          <a:prstGeom prst="rect">
            <a:avLst/>
          </a:prstGeom>
          <a:ln w="38100">
            <a:noFill/>
            <a:prstDash val="sysDot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THỂ VÀ QUÁ TRÌNH HÌNH THÀNH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THỂ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7315200" y="530225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9" grpId="0"/>
      <p:bldP spid="65570" grpId="0"/>
      <p:bldP spid="65571" grpId="0"/>
      <p:bldP spid="65572" grpId="0"/>
      <p:bldP spid="6557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>
            <a:spLocks noChangeArrowheads="1"/>
          </p:cNvSpPr>
          <p:nvPr/>
        </p:nvSpPr>
        <p:spPr bwMode="auto">
          <a:xfrm>
            <a:off x="228600" y="3868738"/>
            <a:ext cx="3111500" cy="19986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12643" name="Picture 3" descr="Picture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685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4" descr="Picture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5" descr="Picture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6953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 descr="Picture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40">
            <a:off x="1295400" y="50292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 descr="Picture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6953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8" name="Group 8"/>
          <p:cNvGrpSpPr>
            <a:grpSpLocks/>
          </p:cNvGrpSpPr>
          <p:nvPr/>
        </p:nvGrpSpPr>
        <p:grpSpPr bwMode="auto">
          <a:xfrm>
            <a:off x="762000" y="4151313"/>
            <a:ext cx="2093913" cy="1765300"/>
            <a:chOff x="624" y="921"/>
            <a:chExt cx="1637" cy="1462"/>
          </a:xfrm>
        </p:grpSpPr>
        <p:pic>
          <p:nvPicPr>
            <p:cNvPr id="11318" name="Picture 9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632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9" name="Picture 10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440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0" name="Picture 11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00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1" name="Picture 1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008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2" name="Picture 1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147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3" name="Picture 10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694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4" name="Picture 10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1437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5" name="Picture 1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" y="921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6" name="Picture 1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1027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7" name="Picture 1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75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8" name="Picture 1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" y="1264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9" name="Picture 1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1785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0" name="Picture 1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2037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1" name="Picture 1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" y="1473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2" name="Picture 1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958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53" name="Line 13"/>
          <p:cNvSpPr>
            <a:spLocks noChangeShapeType="1"/>
          </p:cNvSpPr>
          <p:nvPr/>
        </p:nvSpPr>
        <p:spPr bwMode="auto">
          <a:xfrm flipV="1">
            <a:off x="3429000" y="3581400"/>
            <a:ext cx="18288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 rot="-1988820">
            <a:off x="3200400" y="3505200"/>
            <a:ext cx="2092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Phát tán ra môi trường mới</a:t>
            </a:r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 flipV="1">
            <a:off x="6400800" y="2305050"/>
            <a:ext cx="1374775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6705600" y="3894138"/>
            <a:ext cx="1371600" cy="982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1941513" y="6248400"/>
            <a:ext cx="5907087" cy="461963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latin typeface="Arial" charset="0"/>
                <a:cs typeface="Arial" charset="0"/>
              </a:rPr>
              <a:t>Quá trình hình thành quần thể sinh vật</a:t>
            </a:r>
          </a:p>
        </p:txBody>
      </p:sp>
      <p:grpSp>
        <p:nvGrpSpPr>
          <p:cNvPr id="112658" name="Group 18"/>
          <p:cNvGrpSpPr>
            <a:grpSpLocks/>
          </p:cNvGrpSpPr>
          <p:nvPr/>
        </p:nvGrpSpPr>
        <p:grpSpPr bwMode="auto">
          <a:xfrm>
            <a:off x="5181600" y="1447800"/>
            <a:ext cx="3124200" cy="381000"/>
            <a:chOff x="2736" y="240"/>
            <a:chExt cx="1872" cy="240"/>
          </a:xfrm>
        </p:grpSpPr>
        <p:sp>
          <p:nvSpPr>
            <p:cNvPr id="11316" name="Line 19"/>
            <p:cNvSpPr>
              <a:spLocks noChangeShapeType="1"/>
            </p:cNvSpPr>
            <p:nvPr/>
          </p:nvSpPr>
          <p:spPr bwMode="auto">
            <a:xfrm flipH="1">
              <a:off x="2736" y="480"/>
              <a:ext cx="18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Text Box 20"/>
            <p:cNvSpPr txBox="1">
              <a:spLocks noChangeArrowheads="1"/>
            </p:cNvSpPr>
            <p:nvPr/>
          </p:nvSpPr>
          <p:spPr bwMode="auto">
            <a:xfrm>
              <a:off x="2736" y="240"/>
              <a:ext cx="18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</a:rPr>
                <a:t>Hình thành quần thể mới</a:t>
              </a:r>
            </a:p>
          </p:txBody>
        </p:sp>
      </p:grp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566738" y="5878513"/>
            <a:ext cx="25574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Quần thể bọ ngựa</a:t>
            </a:r>
          </a:p>
        </p:txBody>
      </p:sp>
      <p:sp>
        <p:nvSpPr>
          <p:cNvPr id="11280" name="Text Box 23"/>
          <p:cNvSpPr txBox="1">
            <a:spLocks noChangeArrowheads="1"/>
          </p:cNvSpPr>
          <p:nvPr/>
        </p:nvSpPr>
        <p:spPr bwMode="auto">
          <a:xfrm>
            <a:off x="3733800" y="41148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 rot="-1253715">
            <a:off x="6248400" y="2220913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Thích nghi</a:t>
            </a:r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 rot="2202115">
            <a:off x="6524625" y="4048125"/>
            <a:ext cx="2171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Không  thích nghi</a:t>
            </a:r>
          </a:p>
        </p:txBody>
      </p:sp>
      <p:grpSp>
        <p:nvGrpSpPr>
          <p:cNvPr id="112666" name="Group 26"/>
          <p:cNvGrpSpPr>
            <a:grpSpLocks/>
          </p:cNvGrpSpPr>
          <p:nvPr/>
        </p:nvGrpSpPr>
        <p:grpSpPr bwMode="auto">
          <a:xfrm>
            <a:off x="5040313" y="2362200"/>
            <a:ext cx="1751012" cy="1624013"/>
            <a:chOff x="967" y="1008"/>
            <a:chExt cx="1103" cy="1023"/>
          </a:xfrm>
        </p:grpSpPr>
        <p:pic>
          <p:nvPicPr>
            <p:cNvPr id="11309" name="Picture 27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632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0" name="Picture 28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440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1" name="Picture 29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00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2" name="Picture 30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008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3" name="Picture 30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" y="1176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4" name="Picture 30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" y="1685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5" name="Picture 30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61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71" name="Group 31"/>
          <p:cNvGrpSpPr>
            <a:grpSpLocks/>
          </p:cNvGrpSpPr>
          <p:nvPr/>
        </p:nvGrpSpPr>
        <p:grpSpPr bwMode="auto">
          <a:xfrm>
            <a:off x="7974013" y="1295400"/>
            <a:ext cx="1192212" cy="1144588"/>
            <a:chOff x="1100" y="1008"/>
            <a:chExt cx="874" cy="659"/>
          </a:xfrm>
        </p:grpSpPr>
        <p:pic>
          <p:nvPicPr>
            <p:cNvPr id="11306" name="Picture 33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" y="1278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7" name="Picture 34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00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8" name="Picture 35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008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76" name="Group 36"/>
          <p:cNvGrpSpPr>
            <a:grpSpLocks/>
          </p:cNvGrpSpPr>
          <p:nvPr/>
        </p:nvGrpSpPr>
        <p:grpSpPr bwMode="auto">
          <a:xfrm>
            <a:off x="2273300" y="1295400"/>
            <a:ext cx="2590800" cy="1981200"/>
            <a:chOff x="1104" y="0"/>
            <a:chExt cx="1632" cy="1392"/>
          </a:xfrm>
        </p:grpSpPr>
        <p:sp>
          <p:nvSpPr>
            <p:cNvPr id="11296" name="Oval 37"/>
            <p:cNvSpPr>
              <a:spLocks noChangeArrowheads="1"/>
            </p:cNvSpPr>
            <p:nvPr/>
          </p:nvSpPr>
          <p:spPr bwMode="auto">
            <a:xfrm>
              <a:off x="1104" y="0"/>
              <a:ext cx="1632" cy="13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1297" name="Picture 38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40"/>
              <a:ext cx="4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8" name="Picture 39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624"/>
              <a:ext cx="52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Picture 40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0"/>
              <a:ext cx="438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0" name="Picture 41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88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1" name="Picture 42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960"/>
              <a:ext cx="438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2" name="Picture 43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912"/>
              <a:ext cx="483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3" name="Picture 44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24"/>
              <a:ext cx="483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4" name="Picture 45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" y="480"/>
              <a:ext cx="4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5" name="Picture 46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288"/>
              <a:ext cx="43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87" name="Group 47"/>
          <p:cNvGrpSpPr>
            <a:grpSpLocks/>
          </p:cNvGrpSpPr>
          <p:nvPr/>
        </p:nvGrpSpPr>
        <p:grpSpPr bwMode="auto">
          <a:xfrm>
            <a:off x="7391400" y="4800600"/>
            <a:ext cx="1676400" cy="1143000"/>
            <a:chOff x="1008" y="1394"/>
            <a:chExt cx="1062" cy="687"/>
          </a:xfrm>
        </p:grpSpPr>
        <p:pic>
          <p:nvPicPr>
            <p:cNvPr id="11292" name="Picture 48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665347">
              <a:off x="1584" y="1632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49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83043">
              <a:off x="1008" y="1440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49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83043">
              <a:off x="1471" y="1394"/>
              <a:ext cx="4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49" descr="Picture6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04685">
              <a:off x="1211" y="1646"/>
              <a:ext cx="46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" name="Picture 7" descr="Picture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522788"/>
            <a:ext cx="6953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22"/>
          <p:cNvSpPr txBox="1">
            <a:spLocks noChangeArrowheads="1"/>
          </p:cNvSpPr>
          <p:nvPr/>
        </p:nvSpPr>
        <p:spPr bwMode="auto">
          <a:xfrm>
            <a:off x="0" y="3124200"/>
            <a:ext cx="1905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MÔI TRƯỜNG BAN ĐẦU</a:t>
            </a: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167" y="58420"/>
            <a:ext cx="8588078" cy="119871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" name="Rectangle 10"/>
          <p:cNvSpPr/>
          <p:nvPr/>
        </p:nvSpPr>
        <p:spPr>
          <a:xfrm>
            <a:off x="1181100" y="275033"/>
            <a:ext cx="8001000" cy="1077218"/>
          </a:xfrm>
          <a:prstGeom prst="rect">
            <a:avLst/>
          </a:prstGeom>
          <a:ln w="38100">
            <a:noFill/>
            <a:prstDash val="sysDot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THỂ VÀ QUÁ TRÌNH HÌNH THÀNH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THỂ</a:t>
            </a:r>
          </a:p>
        </p:txBody>
      </p:sp>
      <p:pic>
        <p:nvPicPr>
          <p:cNvPr id="70" name="Picture 2" descr="E:\HINH NEN\Hinh nen\images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63" y="83958"/>
            <a:ext cx="1626537" cy="1211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54" grpId="0"/>
      <p:bldP spid="112657" grpId="0" animBg="1"/>
      <p:bldP spid="112662" grpId="0"/>
      <p:bldP spid="112664" grpId="0"/>
      <p:bldP spid="112665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88078" cy="119871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E:\HINH NEN\Hinh nen\images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63" y="83958"/>
            <a:ext cx="1626537" cy="1211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219200" y="228600"/>
            <a:ext cx="8001000" cy="1077218"/>
          </a:xfrm>
          <a:prstGeom prst="rect">
            <a:avLst/>
          </a:prstGeom>
          <a:ln w="38100">
            <a:noFill/>
            <a:prstDash val="sysDot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THỂ VÀ QUÁ TRÌNH HÌNH THÀNH </a:t>
            </a:r>
            <a:r>
              <a:rPr lang="en-US" sz="3200" b="1" cap="all" dirty="0" err="1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THỂ</a:t>
            </a:r>
          </a:p>
        </p:txBody>
      </p:sp>
      <p:pic>
        <p:nvPicPr>
          <p:cNvPr id="12293" name="Picture 16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90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52"/>
          <p:cNvGraphicFramePr>
            <a:graphicFrameLocks noGrp="1"/>
          </p:cNvGraphicFramePr>
          <p:nvPr/>
        </p:nvGraphicFramePr>
        <p:xfrm>
          <a:off x="633413" y="1722438"/>
          <a:ext cx="6096000" cy="427037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3429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3429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3429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429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20" name="Hộp Văn bản 1"/>
          <p:cNvSpPr txBox="1">
            <a:spLocks noChangeArrowheads="1"/>
          </p:cNvSpPr>
          <p:nvPr/>
        </p:nvSpPr>
        <p:spPr bwMode="auto">
          <a:xfrm>
            <a:off x="979488" y="2690813"/>
            <a:ext cx="7620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it-IT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thể phát tán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mới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lọc tự nhiên</a:t>
            </a:r>
            <a:r>
              <a:rPr lang="it-IT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tác động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thể thích nghi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thể</a:t>
            </a: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676400"/>
            <a:ext cx="8610600" cy="5638800"/>
          </a:xfrm>
        </p:spPr>
        <p:txBody>
          <a:bodyPr/>
          <a:lstStyle/>
          <a:p>
            <a:pPr marL="468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Ý </a:t>
            </a:r>
            <a:r>
              <a:rPr 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indent="-5400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54000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3315" name="Tiêu đề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grpSp>
        <p:nvGrpSpPr>
          <p:cNvPr id="13316" name="Nhóm 6"/>
          <p:cNvGrpSpPr>
            <a:grpSpLocks/>
          </p:cNvGrpSpPr>
          <p:nvPr/>
        </p:nvGrpSpPr>
        <p:grpSpPr bwMode="auto">
          <a:xfrm>
            <a:off x="125413" y="84138"/>
            <a:ext cx="8789987" cy="1266825"/>
            <a:chOff x="126063" y="83958"/>
            <a:chExt cx="8789337" cy="126715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"/>
              <a:ext cx="8588078" cy="1198713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2" descr="E:\HINH NEN\Hinh nen\images (17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063" y="83958"/>
              <a:ext cx="1626537" cy="121144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ctangle 7"/>
            <p:cNvSpPr/>
            <p:nvPr/>
          </p:nvSpPr>
          <p:spPr>
            <a:xfrm>
              <a:off x="914400" y="228600"/>
              <a:ext cx="8001000" cy="1077218"/>
            </a:xfrm>
            <a:prstGeom prst="rect">
              <a:avLst/>
            </a:prstGeom>
            <a:ln w="38100">
              <a:noFill/>
              <a:prstDash val="sysDot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cap="all" dirty="0">
                  <a:ln w="0"/>
                  <a:solidFill>
                    <a:schemeClr val="tx2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597TGp_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1221</Words>
  <Application>Microsoft Office PowerPoint</Application>
  <PresentationFormat>On-screen Show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.VnTime</vt:lpstr>
      <vt:lpstr>Arial</vt:lpstr>
      <vt:lpstr>Calibri</vt:lpstr>
      <vt:lpstr>Cambria</vt:lpstr>
      <vt:lpstr>Times New Roman</vt:lpstr>
      <vt:lpstr>Wingdings</vt:lpstr>
      <vt:lpstr>Office Theme</vt:lpstr>
      <vt:lpstr>1_597TGp_Child_light</vt:lpstr>
      <vt:lpstr>PowerPoint Presentation</vt:lpstr>
      <vt:lpstr>NỘI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Lo Thi Nhu Trang</cp:lastModifiedBy>
  <cp:revision>164</cp:revision>
  <dcterms:created xsi:type="dcterms:W3CDTF">2013-06-11T14:21:18Z</dcterms:created>
  <dcterms:modified xsi:type="dcterms:W3CDTF">2023-02-06T22:24:08Z</dcterms:modified>
</cp:coreProperties>
</file>